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63" r:id="rId3"/>
    <p:sldId id="265" r:id="rId4"/>
    <p:sldId id="257" r:id="rId5"/>
    <p:sldId id="259" r:id="rId6"/>
    <p:sldId id="266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54CDA-AD90-4DCC-90B8-8BEDDEB3827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9E459-6ED2-49EA-81E9-98C2B83D7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3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B1F0C-8C78-934F-90D4-3DE2610FF89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462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622-2CE2-46AD-AB3D-708970B68B71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3EF6-CEF6-4D53-9FC1-6F51A378B4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025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622-2CE2-46AD-AB3D-708970B68B71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3EF6-CEF6-4D53-9FC1-6F51A378B4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31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622-2CE2-46AD-AB3D-708970B68B71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3EF6-CEF6-4D53-9FC1-6F51A378B4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379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6E38-C396-41FF-B72F-1B21BADAC2E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965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6E38-C396-41FF-B72F-1B21BADAC2E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358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5" y="2046520"/>
            <a:ext cx="11069506" cy="4274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6E38-C396-41FF-B72F-1B21BADAC2E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3"/>
          </p:nvPr>
        </p:nvSpPr>
        <p:spPr>
          <a:xfrm>
            <a:off x="616097" y="1404260"/>
            <a:ext cx="11063007" cy="408640"/>
          </a:xfrm>
        </p:spPr>
        <p:txBody>
          <a:bodyPr/>
          <a:lstStyle>
            <a:lvl1pPr marL="0" indent="0" algn="l">
              <a:buNone/>
              <a:defRPr cap="all" baseline="0">
                <a:solidFill>
                  <a:schemeClr val="accent3"/>
                </a:solidFill>
              </a:defRPr>
            </a:lvl1pPr>
            <a:lvl2pPr marL="456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26412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4054" y="1074059"/>
            <a:ext cx="11055053" cy="2076460"/>
          </a:xfrm>
        </p:spPr>
        <p:txBody>
          <a:bodyPr anchor="b" anchorCtr="0">
            <a:noAutofit/>
          </a:bodyPr>
          <a:lstStyle>
            <a:lvl1pPr>
              <a:defRPr sz="5400" b="1" i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4052" y="3073401"/>
            <a:ext cx="11055055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3"/>
                </a:solidFill>
              </a:defRPr>
            </a:lvl1pPr>
            <a:lvl2pPr marL="456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6E38-C396-41FF-B72F-1B21BADAC2E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06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053" y="4406906"/>
            <a:ext cx="1070223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6E38-C396-41FF-B72F-1B21BADAC2E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880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09698"/>
            <a:ext cx="5384800" cy="49228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4304" y="1409698"/>
            <a:ext cx="5384800" cy="49228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6E38-C396-41FF-B72F-1B21BADAC2E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135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409687"/>
            <a:ext cx="5395199" cy="701580"/>
          </a:xfrm>
        </p:spPr>
        <p:txBody>
          <a:bodyPr anchor="b"/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 b="1" cap="all" baseline="0">
                <a:solidFill>
                  <a:schemeClr val="accent3"/>
                </a:solidFill>
              </a:defRPr>
            </a:lvl1pPr>
            <a:lvl2pPr marL="456957" indent="0">
              <a:buNone/>
              <a:defRPr sz="2000" b="1"/>
            </a:lvl2pPr>
            <a:lvl3pPr marL="913921" indent="0">
              <a:buNone/>
              <a:defRPr sz="1900" b="1"/>
            </a:lvl3pPr>
            <a:lvl4pPr marL="1370880" indent="0">
              <a:buNone/>
              <a:defRPr sz="1600" b="1"/>
            </a:lvl4pPr>
            <a:lvl5pPr marL="1827845" indent="0">
              <a:buNone/>
              <a:defRPr sz="1600" b="1"/>
            </a:lvl5pPr>
            <a:lvl6pPr marL="2284805" indent="0">
              <a:buNone/>
              <a:defRPr sz="1600" b="1"/>
            </a:lvl6pPr>
            <a:lvl7pPr marL="2741764" indent="0">
              <a:buNone/>
              <a:defRPr sz="1600" b="1"/>
            </a:lvl7pPr>
            <a:lvl8pPr marL="3198724" indent="0">
              <a:buNone/>
              <a:defRPr sz="1600" b="1"/>
            </a:lvl8pPr>
            <a:lvl9pPr marL="365568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19219"/>
            <a:ext cx="5386917" cy="4213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2118" y="1409687"/>
            <a:ext cx="5389033" cy="701580"/>
          </a:xfrm>
        </p:spPr>
        <p:txBody>
          <a:bodyPr anchor="b"/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 b="1" cap="all" baseline="0">
                <a:solidFill>
                  <a:schemeClr val="accent3"/>
                </a:solidFill>
              </a:defRPr>
            </a:lvl1pPr>
            <a:lvl2pPr marL="456957" indent="0">
              <a:buNone/>
              <a:defRPr sz="2000" b="1"/>
            </a:lvl2pPr>
            <a:lvl3pPr marL="913921" indent="0">
              <a:buNone/>
              <a:defRPr sz="1900" b="1"/>
            </a:lvl3pPr>
            <a:lvl4pPr marL="1370880" indent="0">
              <a:buNone/>
              <a:defRPr sz="1600" b="1"/>
            </a:lvl4pPr>
            <a:lvl5pPr marL="1827845" indent="0">
              <a:buNone/>
              <a:defRPr sz="1600" b="1"/>
            </a:lvl5pPr>
            <a:lvl6pPr marL="2284805" indent="0">
              <a:buNone/>
              <a:defRPr sz="1600" b="1"/>
            </a:lvl6pPr>
            <a:lvl7pPr marL="2741764" indent="0">
              <a:buNone/>
              <a:defRPr sz="1600" b="1"/>
            </a:lvl7pPr>
            <a:lvl8pPr marL="3198724" indent="0">
              <a:buNone/>
              <a:defRPr sz="1600" b="1"/>
            </a:lvl8pPr>
            <a:lvl9pPr marL="365568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82118" y="2119219"/>
            <a:ext cx="5389033" cy="4213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6E38-C396-41FF-B72F-1B21BADAC2E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593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8" y="1423418"/>
            <a:ext cx="3591232" cy="694419"/>
          </a:xfrm>
        </p:spPr>
        <p:txBody>
          <a:bodyPr anchor="b"/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 b="1" cap="all" baseline="0">
                <a:solidFill>
                  <a:schemeClr val="accent3"/>
                </a:solidFill>
              </a:defRPr>
            </a:lvl1pPr>
            <a:lvl2pPr marL="456957" indent="0">
              <a:buNone/>
              <a:defRPr sz="2000" b="1"/>
            </a:lvl2pPr>
            <a:lvl3pPr marL="913921" indent="0">
              <a:buNone/>
              <a:defRPr sz="1900" b="1"/>
            </a:lvl3pPr>
            <a:lvl4pPr marL="1370880" indent="0">
              <a:buNone/>
              <a:defRPr sz="1600" b="1"/>
            </a:lvl4pPr>
            <a:lvl5pPr marL="1827845" indent="0">
              <a:buNone/>
              <a:defRPr sz="1600" b="1"/>
            </a:lvl5pPr>
            <a:lvl6pPr marL="2284805" indent="0">
              <a:buNone/>
              <a:defRPr sz="1600" b="1"/>
            </a:lvl6pPr>
            <a:lvl7pPr marL="2741764" indent="0">
              <a:buNone/>
              <a:defRPr sz="1600" b="1"/>
            </a:lvl7pPr>
            <a:lvl8pPr marL="3198724" indent="0">
              <a:buNone/>
              <a:defRPr sz="1600" b="1"/>
            </a:lvl8pPr>
            <a:lvl9pPr marL="365568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8" y="2117831"/>
            <a:ext cx="3591232" cy="42147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3575" y="1423418"/>
            <a:ext cx="3562264" cy="694419"/>
          </a:xfrm>
        </p:spPr>
        <p:txBody>
          <a:bodyPr anchor="b"/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 b="1" cap="all" baseline="0">
                <a:solidFill>
                  <a:schemeClr val="accent3"/>
                </a:solidFill>
              </a:defRPr>
            </a:lvl1pPr>
            <a:lvl2pPr marL="456957" indent="0">
              <a:buNone/>
              <a:defRPr sz="2000" b="1"/>
            </a:lvl2pPr>
            <a:lvl3pPr marL="913921" indent="0">
              <a:buNone/>
              <a:defRPr sz="1900" b="1"/>
            </a:lvl3pPr>
            <a:lvl4pPr marL="1370880" indent="0">
              <a:buNone/>
              <a:defRPr sz="1600" b="1"/>
            </a:lvl4pPr>
            <a:lvl5pPr marL="1827845" indent="0">
              <a:buNone/>
              <a:defRPr sz="1600" b="1"/>
            </a:lvl5pPr>
            <a:lvl6pPr marL="2284805" indent="0">
              <a:buNone/>
              <a:defRPr sz="1600" b="1"/>
            </a:lvl6pPr>
            <a:lvl7pPr marL="2741764" indent="0">
              <a:buNone/>
              <a:defRPr sz="1600" b="1"/>
            </a:lvl7pPr>
            <a:lvl8pPr marL="3198724" indent="0">
              <a:buNone/>
              <a:defRPr sz="1600" b="1"/>
            </a:lvl8pPr>
            <a:lvl9pPr marL="365568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3575" y="2117831"/>
            <a:ext cx="3562264" cy="42147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6E38-C396-41FF-B72F-1B21BADAC2E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8108581" y="1423418"/>
            <a:ext cx="3562264" cy="694419"/>
          </a:xfrm>
        </p:spPr>
        <p:txBody>
          <a:bodyPr anchor="b"/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 b="1" cap="all" baseline="0">
                <a:solidFill>
                  <a:schemeClr val="accent3"/>
                </a:solidFill>
              </a:defRPr>
            </a:lvl1pPr>
            <a:lvl2pPr marL="456957" indent="0">
              <a:buNone/>
              <a:defRPr sz="2000" b="1"/>
            </a:lvl2pPr>
            <a:lvl3pPr marL="913921" indent="0">
              <a:buNone/>
              <a:defRPr sz="1900" b="1"/>
            </a:lvl3pPr>
            <a:lvl4pPr marL="1370880" indent="0">
              <a:buNone/>
              <a:defRPr sz="1600" b="1"/>
            </a:lvl4pPr>
            <a:lvl5pPr marL="1827845" indent="0">
              <a:buNone/>
              <a:defRPr sz="1600" b="1"/>
            </a:lvl5pPr>
            <a:lvl6pPr marL="2284805" indent="0">
              <a:buNone/>
              <a:defRPr sz="1600" b="1"/>
            </a:lvl6pPr>
            <a:lvl7pPr marL="2741764" indent="0">
              <a:buNone/>
              <a:defRPr sz="1600" b="1"/>
            </a:lvl7pPr>
            <a:lvl8pPr marL="3198724" indent="0">
              <a:buNone/>
              <a:defRPr sz="1600" b="1"/>
            </a:lvl8pPr>
            <a:lvl9pPr marL="365568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5"/>
          </p:nvPr>
        </p:nvSpPr>
        <p:spPr>
          <a:xfrm>
            <a:off x="8108581" y="2117831"/>
            <a:ext cx="3562264" cy="42147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2966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622-2CE2-46AD-AB3D-708970B68B71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3EF6-CEF6-4D53-9FC1-6F51A378B4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03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6E38-C396-41FF-B72F-1B21BADAC2E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3324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6E38-C396-41FF-B72F-1B21BADAC2E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0699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Bowtie+Chevrolet_Stacked_SM_2in_CMYK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977" y="2921001"/>
            <a:ext cx="1914048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6441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96E38-C396-41FF-B72F-1B21BADAC2E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622-2CE2-46AD-AB3D-708970B68B71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3EF6-CEF6-4D53-9FC1-6F51A378B4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4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622-2CE2-46AD-AB3D-708970B68B71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3EF6-CEF6-4D53-9FC1-6F51A378B4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68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622-2CE2-46AD-AB3D-708970B68B71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3EF6-CEF6-4D53-9FC1-6F51A378B4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37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622-2CE2-46AD-AB3D-708970B68B71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3EF6-CEF6-4D53-9FC1-6F51A378B4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15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622-2CE2-46AD-AB3D-708970B68B71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3EF6-CEF6-4D53-9FC1-6F51A378B4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19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622-2CE2-46AD-AB3D-708970B68B71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3EF6-CEF6-4D53-9FC1-6F51A378B4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11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622-2CE2-46AD-AB3D-708970B68B71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3EF6-CEF6-4D53-9FC1-6F51A378B4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62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CD622-2CE2-46AD-AB3D-708970B68B71}" type="datetimeFigureOut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C3EF6-CEF6-4D53-9FC1-6F51A378B4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4" y="28157"/>
            <a:ext cx="8656082" cy="1143000"/>
          </a:xfrm>
          <a:prstGeom prst="rect">
            <a:avLst/>
          </a:prstGeom>
        </p:spPr>
        <p:txBody>
          <a:bodyPr vert="horz" lIns="91389" tIns="45697" rIns="91389" bIns="4569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409383"/>
            <a:ext cx="11058002" cy="4911911"/>
          </a:xfrm>
          <a:prstGeom prst="rect">
            <a:avLst/>
          </a:prstGeom>
        </p:spPr>
        <p:txBody>
          <a:bodyPr vert="horz" lIns="91389" tIns="45697" rIns="91389" bIns="456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7436" y="6546861"/>
            <a:ext cx="399395" cy="365125"/>
          </a:xfrm>
          <a:prstGeom prst="rect">
            <a:avLst/>
          </a:prstGeom>
        </p:spPr>
        <p:txBody>
          <a:bodyPr vert="horz" lIns="91389" tIns="45697" rIns="91389" bIns="45697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609177"/>
            <a:fld id="{67396E38-C396-41FF-B72F-1B21BADAC2E3}" type="slidenum">
              <a:rPr lang="en-US" smtClean="0">
                <a:solidFill>
                  <a:prstClr val="white"/>
                </a:solidFill>
              </a:rPr>
              <a:pPr defTabSz="609177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2" y="65246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defTabSz="609177"/>
            <a:r>
              <a:rPr lang="en-US" dirty="0">
                <a:solidFill>
                  <a:prstClr val="white"/>
                </a:solidFill>
              </a:rPr>
              <a:t>PARTNER SYMPOSIUM</a:t>
            </a:r>
          </a:p>
        </p:txBody>
      </p:sp>
    </p:spTree>
    <p:extLst>
      <p:ext uri="{BB962C8B-B14F-4D97-AF65-F5344CB8AC3E}">
        <p14:creationId xmlns:p14="http://schemas.microsoft.com/office/powerpoint/2010/main" val="303372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3921" rtl="0" eaLnBrk="1" latinLnBrk="0" hangingPunct="1">
        <a:lnSpc>
          <a:spcPct val="8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066" indent="-230066" algn="l" defTabSz="913921" rtl="0" eaLnBrk="1" latinLnBrk="0" hangingPunct="1">
        <a:lnSpc>
          <a:spcPct val="93000"/>
        </a:lnSpc>
        <a:spcBef>
          <a:spcPts val="600"/>
        </a:spcBef>
        <a:buClr>
          <a:schemeClr val="accent4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62" indent="-285602" algn="l" defTabSz="913921" rtl="0" eaLnBrk="1" latinLnBrk="0" hangingPunct="1">
        <a:lnSpc>
          <a:spcPct val="93000"/>
        </a:lnSpc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00" indent="-228480" algn="l" defTabSz="913921" rtl="0" eaLnBrk="1" latinLnBrk="0" hangingPunct="1">
        <a:lnSpc>
          <a:spcPct val="93000"/>
        </a:lnSpc>
        <a:spcBef>
          <a:spcPts val="600"/>
        </a:spcBef>
        <a:buClr>
          <a:schemeClr val="accent4"/>
        </a:buClr>
        <a:buFont typeface="Wingdings" charset="2"/>
        <a:buChar char="§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363" indent="-228480" algn="l" defTabSz="913921" rtl="0" eaLnBrk="1" latinLnBrk="0" hangingPunct="1">
        <a:lnSpc>
          <a:spcPct val="93000"/>
        </a:lnSpc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323" indent="-228480" algn="l" defTabSz="913921" rtl="0" eaLnBrk="1" latinLnBrk="0" hangingPunct="1">
        <a:lnSpc>
          <a:spcPct val="93000"/>
        </a:lnSpc>
        <a:spcBef>
          <a:spcPts val="600"/>
        </a:spcBef>
        <a:buClr>
          <a:schemeClr val="accent4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283" indent="-228480" algn="l" defTabSz="9139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243" indent="-228480" algn="l" defTabSz="9139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208" indent="-228480" algn="l" defTabSz="9139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167" indent="-228480" algn="l" defTabSz="9139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7" algn="l" defTabSz="913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21" algn="l" defTabSz="913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80" algn="l" defTabSz="913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45" algn="l" defTabSz="913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05" algn="l" defTabSz="913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64" algn="l" defTabSz="913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724" algn="l" defTabSz="913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85" algn="l" defTabSz="913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171977" y="1929499"/>
            <a:ext cx="10507130" cy="17281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Associated Accessory (IBP) Warranty Enhancement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624052" y="3992137"/>
            <a:ext cx="11055055" cy="833864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6E38-C396-41FF-B72F-1B21BADAC2E3}" type="slidenum">
              <a:rPr lang="en-US" smtClean="0">
                <a:solidFill>
                  <a:prstClr val="white"/>
                </a:solidFill>
              </a:rPr>
              <a:pPr/>
              <a:t>1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900" y="5969903"/>
            <a:ext cx="1356931" cy="374532"/>
          </a:xfrm>
          <a:prstGeom prst="rect">
            <a:avLst/>
          </a:prstGeom>
        </p:spPr>
      </p:pic>
      <p:sp>
        <p:nvSpPr>
          <p:cNvPr id="6" name="Title 9"/>
          <p:cNvSpPr txBox="1">
            <a:spLocks/>
          </p:cNvSpPr>
          <p:nvPr/>
        </p:nvSpPr>
        <p:spPr>
          <a:xfrm>
            <a:off x="1280003" y="3545019"/>
            <a:ext cx="10507130" cy="1728100"/>
          </a:xfrm>
          <a:prstGeom prst="rect">
            <a:avLst/>
          </a:prstGeom>
        </p:spPr>
        <p:txBody>
          <a:bodyPr vert="horz" lIns="91389" tIns="45697" rIns="91389" bIns="45697" rtlCol="0" anchor="b" anchorCtr="0">
            <a:noAutofit/>
          </a:bodyPr>
          <a:lstStyle>
            <a:lvl1pPr algn="l" defTabSz="913921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1" i="1" kern="1200" cap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algn="ctr"/>
            <a:r>
              <a:rPr lang="en-US" sz="2800" dirty="0">
                <a:solidFill>
                  <a:schemeClr val="tx1"/>
                </a:solidFill>
              </a:rPr>
              <a:t>Participant Line: 	</a:t>
            </a:r>
            <a:r>
              <a:rPr lang="en-US" sz="2800" b="0" dirty="0">
                <a:solidFill>
                  <a:schemeClr val="tx1"/>
                </a:solidFill>
              </a:rPr>
              <a:t>(866) 293-8291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Conference ID: 	</a:t>
            </a:r>
            <a:r>
              <a:rPr lang="en-US" sz="2800" b="0" dirty="0">
                <a:solidFill>
                  <a:schemeClr val="tx1"/>
                </a:solidFill>
              </a:rPr>
              <a:t>67589335</a:t>
            </a:r>
          </a:p>
          <a:p>
            <a:pPr algn="ctr"/>
            <a:endParaRPr lang="en-US" sz="2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81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rgbClr val="FF0000"/>
                </a:solidFill>
                <a:latin typeface="+mn-lt"/>
              </a:rPr>
              <a:t>Effective August 8th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/>
              <a:t>Dealers can submit </a:t>
            </a:r>
            <a:r>
              <a:rPr lang="en-US" sz="2800" b="1" dirty="0"/>
              <a:t>IBP Labor Warranty</a:t>
            </a:r>
            <a:r>
              <a:rPr lang="en-US" sz="2800" dirty="0"/>
              <a:t> through GM System.</a:t>
            </a:r>
          </a:p>
          <a:p>
            <a:pPr>
              <a:lnSpc>
                <a:spcPct val="200000"/>
              </a:lnSpc>
            </a:pPr>
            <a:r>
              <a:rPr lang="en-US" sz="2800" b="1" dirty="0"/>
              <a:t>Parts Warranty </a:t>
            </a:r>
            <a:r>
              <a:rPr lang="en-US" sz="2800" dirty="0"/>
              <a:t>continues to be covered by IBP Supplier.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Dealer </a:t>
            </a:r>
            <a:r>
              <a:rPr lang="en-US" sz="2800" dirty="0"/>
              <a:t>Communication on August 7</a:t>
            </a:r>
            <a:r>
              <a:rPr lang="en-US" sz="2800" baseline="30000" dirty="0"/>
              <a:t>th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3210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6447" y="69428"/>
            <a:ext cx="3656176" cy="769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Is the IBP Part Defective and still covered under the IBP Partner Warranty</a:t>
            </a:r>
          </a:p>
        </p:txBody>
      </p:sp>
      <p:cxnSp>
        <p:nvCxnSpPr>
          <p:cNvPr id="6" name="Straight Arrow Connector 5"/>
          <p:cNvCxnSpPr>
            <a:endCxn id="9" idx="0"/>
          </p:cNvCxnSpPr>
          <p:nvPr/>
        </p:nvCxnSpPr>
        <p:spPr>
          <a:xfrm>
            <a:off x="2704897" y="776916"/>
            <a:ext cx="0" cy="176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247697" y="953195"/>
            <a:ext cx="914400" cy="3615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</a:t>
            </a:r>
          </a:p>
        </p:txBody>
      </p:sp>
      <p:sp>
        <p:nvSpPr>
          <p:cNvPr id="10" name="Oval 9"/>
          <p:cNvSpPr/>
          <p:nvPr/>
        </p:nvSpPr>
        <p:spPr>
          <a:xfrm>
            <a:off x="5149444" y="255871"/>
            <a:ext cx="914400" cy="38653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</a:t>
            </a:r>
          </a:p>
        </p:txBody>
      </p:sp>
      <p:cxnSp>
        <p:nvCxnSpPr>
          <p:cNvPr id="12" name="Straight Arrow Connector 11"/>
          <p:cNvCxnSpPr>
            <a:stCxn id="4" idx="3"/>
            <a:endCxn id="10" idx="2"/>
          </p:cNvCxnSpPr>
          <p:nvPr/>
        </p:nvCxnSpPr>
        <p:spPr>
          <a:xfrm flipV="1">
            <a:off x="4512623" y="449136"/>
            <a:ext cx="636821" cy="4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644565" y="105783"/>
            <a:ext cx="5147632" cy="708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No further action.  </a:t>
            </a:r>
            <a:r>
              <a:rPr lang="en-US" dirty="0"/>
              <a:t>Customer is responsible for repair</a:t>
            </a:r>
          </a:p>
        </p:txBody>
      </p:sp>
      <p:cxnSp>
        <p:nvCxnSpPr>
          <p:cNvPr id="18" name="Straight Arrow Connector 17"/>
          <p:cNvCxnSpPr>
            <a:stCxn id="10" idx="6"/>
            <a:endCxn id="16" idx="1"/>
          </p:cNvCxnSpPr>
          <p:nvPr/>
        </p:nvCxnSpPr>
        <p:spPr>
          <a:xfrm>
            <a:off x="6063844" y="449136"/>
            <a:ext cx="580721" cy="1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856447" y="1423267"/>
            <a:ext cx="3643302" cy="58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Was Accessory purchased from a GM Dealer?</a:t>
            </a:r>
          </a:p>
        </p:txBody>
      </p:sp>
      <p:cxnSp>
        <p:nvCxnSpPr>
          <p:cNvPr id="26" name="Straight Arrow Connector 25"/>
          <p:cNvCxnSpPr>
            <a:stCxn id="9" idx="4"/>
            <a:endCxn id="24" idx="0"/>
          </p:cNvCxnSpPr>
          <p:nvPr/>
        </p:nvCxnSpPr>
        <p:spPr>
          <a:xfrm flipH="1">
            <a:off x="2678098" y="1314695"/>
            <a:ext cx="26799" cy="108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126376" y="1531823"/>
            <a:ext cx="914400" cy="3701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644565" y="1341706"/>
            <a:ext cx="5147632" cy="727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No further action.  </a:t>
            </a:r>
            <a:r>
              <a:rPr lang="en-US" dirty="0"/>
              <a:t>Refer Customer to IBP partner for warranty handling</a:t>
            </a:r>
          </a:p>
        </p:txBody>
      </p:sp>
      <p:cxnSp>
        <p:nvCxnSpPr>
          <p:cNvPr id="34" name="Straight Arrow Connector 33"/>
          <p:cNvCxnSpPr>
            <a:stCxn id="24" idx="3"/>
            <a:endCxn id="29" idx="2"/>
          </p:cNvCxnSpPr>
          <p:nvPr/>
        </p:nvCxnSpPr>
        <p:spPr>
          <a:xfrm>
            <a:off x="4499749" y="1716895"/>
            <a:ext cx="6266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9" idx="6"/>
            <a:endCxn id="30" idx="1"/>
          </p:cNvCxnSpPr>
          <p:nvPr/>
        </p:nvCxnSpPr>
        <p:spPr>
          <a:xfrm flipV="1">
            <a:off x="6040776" y="1705244"/>
            <a:ext cx="603789" cy="11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2247697" y="2168999"/>
            <a:ext cx="914400" cy="370954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889252" y="2716058"/>
            <a:ext cx="3643302" cy="723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Was the Accessory installed by a GM Dealer?</a:t>
            </a:r>
          </a:p>
        </p:txBody>
      </p:sp>
      <p:sp>
        <p:nvSpPr>
          <p:cNvPr id="93" name="Oval 92"/>
          <p:cNvSpPr/>
          <p:nvPr/>
        </p:nvSpPr>
        <p:spPr>
          <a:xfrm>
            <a:off x="5149444" y="2900175"/>
            <a:ext cx="914400" cy="3411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</a:t>
            </a:r>
          </a:p>
        </p:txBody>
      </p:sp>
      <p:sp>
        <p:nvSpPr>
          <p:cNvPr id="94" name="Rectangle 93"/>
          <p:cNvSpPr/>
          <p:nvPr/>
        </p:nvSpPr>
        <p:spPr>
          <a:xfrm>
            <a:off x="6644565" y="2539952"/>
            <a:ext cx="5147632" cy="10730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If still under the IBP Partner warranty, Customer should contact IBP Partner for part replacement.  </a:t>
            </a:r>
            <a:r>
              <a:rPr lang="en-US" b="1" dirty="0"/>
              <a:t>Labor can not be claimed.</a:t>
            </a:r>
          </a:p>
        </p:txBody>
      </p:sp>
      <p:cxnSp>
        <p:nvCxnSpPr>
          <p:cNvPr id="96" name="Straight Arrow Connector 95"/>
          <p:cNvCxnSpPr>
            <a:stCxn id="90" idx="3"/>
            <a:endCxn id="93" idx="2"/>
          </p:cNvCxnSpPr>
          <p:nvPr/>
        </p:nvCxnSpPr>
        <p:spPr>
          <a:xfrm flipV="1">
            <a:off x="4532554" y="3070735"/>
            <a:ext cx="616890" cy="6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59355" y="4221480"/>
            <a:ext cx="3663233" cy="6585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Was the Accessory installed on a vehicle registered in the US</a:t>
            </a:r>
          </a:p>
        </p:txBody>
      </p:sp>
      <p:cxnSp>
        <p:nvCxnSpPr>
          <p:cNvPr id="5" name="Straight Arrow Connector 4"/>
          <p:cNvCxnSpPr>
            <a:endCxn id="89" idx="0"/>
          </p:cNvCxnSpPr>
          <p:nvPr/>
        </p:nvCxnSpPr>
        <p:spPr>
          <a:xfrm>
            <a:off x="2704897" y="2008126"/>
            <a:ext cx="0" cy="160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247697" y="3664805"/>
            <a:ext cx="914400" cy="36093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</a:t>
            </a:r>
          </a:p>
        </p:txBody>
      </p:sp>
      <p:sp>
        <p:nvSpPr>
          <p:cNvPr id="31" name="Oval 30"/>
          <p:cNvSpPr/>
          <p:nvPr/>
        </p:nvSpPr>
        <p:spPr>
          <a:xfrm>
            <a:off x="5126376" y="4360031"/>
            <a:ext cx="914400" cy="4027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644564" y="4221479"/>
            <a:ext cx="5147632" cy="6585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No further action </a:t>
            </a:r>
            <a:r>
              <a:rPr lang="en-US" dirty="0"/>
              <a:t>Customer is responsible for repair</a:t>
            </a:r>
          </a:p>
        </p:txBody>
      </p:sp>
      <p:cxnSp>
        <p:nvCxnSpPr>
          <p:cNvPr id="44" name="Straight Arrow Connector 43"/>
          <p:cNvCxnSpPr>
            <a:endCxn id="28" idx="0"/>
          </p:cNvCxnSpPr>
          <p:nvPr/>
        </p:nvCxnSpPr>
        <p:spPr>
          <a:xfrm>
            <a:off x="2704897" y="3439420"/>
            <a:ext cx="0" cy="225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8" idx="4"/>
            <a:endCxn id="2" idx="0"/>
          </p:cNvCxnSpPr>
          <p:nvPr/>
        </p:nvCxnSpPr>
        <p:spPr>
          <a:xfrm flipH="1">
            <a:off x="2690972" y="4025735"/>
            <a:ext cx="13925" cy="195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89" idx="4"/>
            <a:endCxn id="90" idx="0"/>
          </p:cNvCxnSpPr>
          <p:nvPr/>
        </p:nvCxnSpPr>
        <p:spPr>
          <a:xfrm>
            <a:off x="2704897" y="2539953"/>
            <a:ext cx="6006" cy="176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93" idx="6"/>
            <a:endCxn id="94" idx="1"/>
          </p:cNvCxnSpPr>
          <p:nvPr/>
        </p:nvCxnSpPr>
        <p:spPr>
          <a:xfrm>
            <a:off x="6063844" y="3070735"/>
            <a:ext cx="580721" cy="5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2" idx="3"/>
            <a:endCxn id="31" idx="2"/>
          </p:cNvCxnSpPr>
          <p:nvPr/>
        </p:nvCxnSpPr>
        <p:spPr>
          <a:xfrm>
            <a:off x="4522588" y="4550760"/>
            <a:ext cx="603788" cy="1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1" idx="6"/>
            <a:endCxn id="42" idx="1"/>
          </p:cNvCxnSpPr>
          <p:nvPr/>
        </p:nvCxnSpPr>
        <p:spPr>
          <a:xfrm flipV="1">
            <a:off x="6040776" y="4550759"/>
            <a:ext cx="603788" cy="10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>
            <a:off x="2247697" y="5075784"/>
            <a:ext cx="914400" cy="34097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</a:t>
            </a:r>
          </a:p>
        </p:txBody>
      </p:sp>
      <p:cxnSp>
        <p:nvCxnSpPr>
          <p:cNvPr id="161" name="Straight Arrow Connector 160"/>
          <p:cNvCxnSpPr>
            <a:stCxn id="2" idx="2"/>
            <a:endCxn id="159" idx="0"/>
          </p:cNvCxnSpPr>
          <p:nvPr/>
        </p:nvCxnSpPr>
        <p:spPr>
          <a:xfrm>
            <a:off x="2690972" y="4880039"/>
            <a:ext cx="13925" cy="195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 174"/>
          <p:cNvSpPr/>
          <p:nvPr/>
        </p:nvSpPr>
        <p:spPr>
          <a:xfrm>
            <a:off x="912092" y="5612499"/>
            <a:ext cx="3610496" cy="1084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Contact the IBP Partner for a replacement part </a:t>
            </a:r>
            <a:r>
              <a:rPr lang="en-US" dirty="0" smtClean="0"/>
              <a:t>(this could be a service part not a complete assembly) and </a:t>
            </a:r>
            <a:r>
              <a:rPr lang="en-US" dirty="0"/>
              <a:t>complete repairs </a:t>
            </a:r>
          </a:p>
        </p:txBody>
      </p:sp>
      <p:cxnSp>
        <p:nvCxnSpPr>
          <p:cNvPr id="182" name="Straight Arrow Connector 181"/>
          <p:cNvCxnSpPr>
            <a:stCxn id="159" idx="4"/>
            <a:endCxn id="175" idx="0"/>
          </p:cNvCxnSpPr>
          <p:nvPr/>
        </p:nvCxnSpPr>
        <p:spPr>
          <a:xfrm>
            <a:off x="2704897" y="5416754"/>
            <a:ext cx="12443" cy="195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ectangle 186"/>
          <p:cNvSpPr/>
          <p:nvPr/>
        </p:nvSpPr>
        <p:spPr>
          <a:xfrm>
            <a:off x="6644564" y="5790294"/>
            <a:ext cx="5147632" cy="728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Proceed to steps 1 thru 6 for warranty labor claim processing</a:t>
            </a:r>
          </a:p>
        </p:txBody>
      </p:sp>
      <p:cxnSp>
        <p:nvCxnSpPr>
          <p:cNvPr id="189" name="Straight Arrow Connector 188"/>
          <p:cNvCxnSpPr>
            <a:stCxn id="175" idx="3"/>
            <a:endCxn id="187" idx="1"/>
          </p:cNvCxnSpPr>
          <p:nvPr/>
        </p:nvCxnSpPr>
        <p:spPr>
          <a:xfrm flipV="1">
            <a:off x="4522588" y="6154756"/>
            <a:ext cx="2121976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96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+mn-lt"/>
              </a:rPr>
              <a:t>Submitting Labor in Global Warranty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1400" dirty="0"/>
              <a:t>Document the complaint, cause and repair (correction) of the Associated Accessory on a repair order.  Include the Associated Accessories Manufacturer name and Associated Accessories service part name or GM part number, if instructed by the Associated Accessory manufacturer to replace the complete assembly.  </a:t>
            </a:r>
          </a:p>
          <a:p>
            <a:pPr marL="514350" indent="-514350">
              <a:lnSpc>
                <a:spcPct val="10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1400" dirty="0"/>
              <a:t>Submit a </a:t>
            </a:r>
            <a:r>
              <a:rPr lang="en-US" sz="1400" b="1" dirty="0"/>
              <a:t>ZREG Transaction Type</a:t>
            </a:r>
            <a:r>
              <a:rPr lang="en-US" sz="1400" dirty="0"/>
              <a:t> in Global Warranty Management (GWM) for reimbursement of labor involved using the appropriate labor operation shown below. 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sz="14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sz="14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sz="14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sz="14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sz="14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sz="1400" dirty="0"/>
          </a:p>
          <a:p>
            <a:pPr marL="514350" indent="-514350">
              <a:lnSpc>
                <a:spcPct val="10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1400" dirty="0"/>
              <a:t>Submit the actual amount of labor in the Base Labour field.  </a:t>
            </a:r>
          </a:p>
          <a:p>
            <a:pPr marL="514350" indent="-514350">
              <a:lnSpc>
                <a:spcPct val="10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1400" dirty="0"/>
              <a:t>Submit up to $25.00 </a:t>
            </a:r>
            <a:r>
              <a:rPr lang="en-US" sz="1600" dirty="0"/>
              <a:t>in</a:t>
            </a:r>
            <a:r>
              <a:rPr lang="en-US" sz="1400" dirty="0"/>
              <a:t> the Net/Admin Allowance field to cover processing the part with the Associated Accessories Manufacturer or the Accessory Dealer Installer (ADI).    </a:t>
            </a:r>
          </a:p>
          <a:p>
            <a:pPr marL="514350" indent="-514350">
              <a:lnSpc>
                <a:spcPct val="10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1400" dirty="0"/>
              <a:t>Enter to Associated Accessory GM part number in the "Reference Number" field of the GWM transaction.</a:t>
            </a:r>
          </a:p>
          <a:p>
            <a:pPr marL="514350" indent="-514350">
              <a:lnSpc>
                <a:spcPct val="10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1400" dirty="0"/>
              <a:t>Parts are prohibited and must not be claimed on the transaction. 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sz="1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660886"/>
              </p:ext>
            </p:extLst>
          </p:nvPr>
        </p:nvGraphicFramePr>
        <p:xfrm>
          <a:off x="1428750" y="3086100"/>
          <a:ext cx="9429750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Document" r:id="rId3" imgW="8185139" imgH="1398616" progId="Word.Document.12">
                  <p:embed/>
                </p:oleObj>
              </mc:Choice>
              <mc:Fallback>
                <p:oleObj name="Document" r:id="rId3" imgW="8185139" imgH="139861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8750" y="3086100"/>
                        <a:ext cx="9429750" cy="1614488"/>
                      </a:xfrm>
                      <a:prstGeom prst="rect">
                        <a:avLst/>
                      </a:prstGeom>
                      <a:ln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8400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Questions?</a:t>
            </a:r>
          </a:p>
        </p:txBody>
      </p:sp>
      <p:pic>
        <p:nvPicPr>
          <p:cNvPr id="4" name="Content Placeholder 9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923" t="26393" r="9364" b="12997"/>
          <a:stretch/>
        </p:blipFill>
        <p:spPr>
          <a:xfrm>
            <a:off x="838200" y="1881895"/>
            <a:ext cx="10515600" cy="485652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13486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evry Hybrid Template 16x9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203</Words>
  <Application>Microsoft Office PowerPoint</Application>
  <PresentationFormat>Widescreen</PresentationFormat>
  <Paragraphs>41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Chevry Hybrid Template 16x9</vt:lpstr>
      <vt:lpstr>Document</vt:lpstr>
      <vt:lpstr>Associated Accessory (IBP) Warranty Enhancement</vt:lpstr>
      <vt:lpstr>Effective August 8th</vt:lpstr>
      <vt:lpstr>PowerPoint Presentation</vt:lpstr>
      <vt:lpstr>Submitting Labor in Global Warranty Management</vt:lpstr>
      <vt:lpstr>Questions?</vt:lpstr>
    </vt:vector>
  </TitlesOfParts>
  <Company>GM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Fuderer</dc:creator>
  <cp:lastModifiedBy>Carl Fuderer</cp:lastModifiedBy>
  <cp:revision>26</cp:revision>
  <cp:lastPrinted>2017-08-07T20:04:23Z</cp:lastPrinted>
  <dcterms:created xsi:type="dcterms:W3CDTF">2017-08-01T12:57:26Z</dcterms:created>
  <dcterms:modified xsi:type="dcterms:W3CDTF">2017-08-08T15:35:18Z</dcterms:modified>
</cp:coreProperties>
</file>